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 varScale="1">
        <p:scale>
          <a:sx n="56" d="100"/>
          <a:sy n="56" d="100"/>
        </p:scale>
        <p:origin x="-100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E716006-AB9C-4552-9AC0-877ABCFD4F14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5A2B677-7C3B-4BEA-A8EB-23A7E2C875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1907" TargetMode="External"/><Relationship Id="rId3" Type="http://schemas.openxmlformats.org/officeDocument/2006/relationships/hyperlink" Target="http://uk.wikipedia.org/wiki/%D0%93%D1%80%D1%83%D0%BD%D1%8C_(%D0%9E%D1%85%D1%82%D0%B8%D1%80%D1%81%D1%8C%D0%BA%D0%B8%D0%B9_%D1%80%D0%B0%D0%B9%D0%BE%D0%BD)" TargetMode="External"/><Relationship Id="rId7" Type="http://schemas.openxmlformats.org/officeDocument/2006/relationships/hyperlink" Target="http://uk.wikipedia.org/wiki/%D0%9A%D0%B8%D1%97%D0%B2%D1%81%D1%8C%D0%BA%D0%B0_%D0%B2%D1%96%D0%B9%D1%81%D1%8C%D0%BA%D0%BE%D0%B2%D0%BE-%D1%84%D0%B5%D0%BB%D1%8C%D0%B4%D1%88%D0%B5%D1%80%D1%81%D1%8C%D0%BA%D0%B0_%D1%88%D0%BA%D0%BE%D0%BB%D0%B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k.wikipedia.org/wiki/%D0%A1%D1%96%D0%BC'%D1%8F" TargetMode="External"/><Relationship Id="rId5" Type="http://schemas.openxmlformats.org/officeDocument/2006/relationships/hyperlink" Target="http://uk.wikipedia.org/wiki/%D0%A1%D1%83%D0%BC%D1%81%D1%8C%D0%BA%D0%B0_%D0%BE%D0%B1%D0%BB%D0%B0%D1%81%D1%82%D1%8C" TargetMode="External"/><Relationship Id="rId4" Type="http://schemas.openxmlformats.org/officeDocument/2006/relationships/hyperlink" Target="http://uk.wikipedia.org/wiki/%D0%9E%D1%85%D1%82%D0%B8%D1%80%D1%81%D1%8C%D0%BA%D0%B8%D0%B9_%D1%80%D0%B0%D0%B9%D0%BE%D0%B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F%D0%B5%D1%80%D0%B5%D1%86%D1%8C_(%D0%B6%D1%83%D1%80%D0%BD%D0%B0%D0%BB)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k.wikipedia.org/wiki/%D0%A3%D1%81%D0%BC%D1%96%D1%88%D0%BA%D0%B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dirty="0" smtClean="0"/>
              <a:t>Остап Вишня</a:t>
            </a:r>
            <a:endParaRPr lang="ru-RU" sz="6600" dirty="0"/>
          </a:p>
        </p:txBody>
      </p:sp>
      <p:pic>
        <p:nvPicPr>
          <p:cNvPr id="13" name="Содержимое 12" descr="art_1291_bdb33dc83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5984" y="1571612"/>
            <a:ext cx="4857784" cy="4929222"/>
          </a:xfrm>
        </p:spPr>
      </p:pic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ishny_Osta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5918" y="190475"/>
            <a:ext cx="5643602" cy="652467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14942" y="6286520"/>
            <a:ext cx="2400288" cy="357190"/>
          </a:xfrm>
        </p:spPr>
        <p:txBody>
          <a:bodyPr>
            <a:normAutofit fontScale="90000"/>
          </a:bodyPr>
          <a:lstStyle/>
          <a:p>
            <a:r>
              <a:rPr lang="uk-UA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Помер  28  вересня 1956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Остап_Вишня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857356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62682"/>
          </a:xfrm>
        </p:spPr>
        <p:txBody>
          <a:bodyPr>
            <a:noAutofit/>
          </a:bodyPr>
          <a:lstStyle/>
          <a:p>
            <a:pPr algn="just"/>
            <a:r>
              <a:rPr lang="uk-UA" sz="3200" dirty="0" smtClean="0">
                <a:solidFill>
                  <a:schemeClr val="bg2"/>
                </a:solidFill>
              </a:rPr>
              <a:t>Справжнє ім'я — Павло Михайлович Губенко. Народився на хуторі </a:t>
            </a:r>
            <a:r>
              <a:rPr lang="uk-UA" sz="3200" dirty="0" err="1" smtClean="0">
                <a:solidFill>
                  <a:schemeClr val="bg2"/>
                </a:solidFill>
              </a:rPr>
              <a:t>Чечва</a:t>
            </a:r>
            <a:r>
              <a:rPr lang="uk-UA" sz="3200" dirty="0" smtClean="0">
                <a:solidFill>
                  <a:schemeClr val="bg2"/>
                </a:solidFill>
              </a:rPr>
              <a:t> біля містечка </a:t>
            </a:r>
            <a:r>
              <a:rPr lang="uk-UA" sz="3200" dirty="0" smtClean="0">
                <a:solidFill>
                  <a:schemeClr val="bg2"/>
                </a:solidFill>
                <a:hlinkClick r:id="rId3" tooltip="Грунь (Охтирський район)"/>
              </a:rPr>
              <a:t>Грунь</a:t>
            </a:r>
            <a:r>
              <a:rPr lang="uk-UA" sz="3200" dirty="0" smtClean="0">
                <a:solidFill>
                  <a:schemeClr val="bg2"/>
                </a:solidFill>
              </a:rPr>
              <a:t> </a:t>
            </a:r>
            <a:r>
              <a:rPr lang="uk-UA" sz="3200" dirty="0" err="1" smtClean="0">
                <a:solidFill>
                  <a:schemeClr val="bg2"/>
                </a:solidFill>
              </a:rPr>
              <a:t>Зіньківського</a:t>
            </a:r>
            <a:r>
              <a:rPr lang="uk-UA" sz="3200" dirty="0" smtClean="0">
                <a:solidFill>
                  <a:schemeClr val="bg2"/>
                </a:solidFill>
              </a:rPr>
              <a:t> повіту на Полтавщині (нині </a:t>
            </a:r>
            <a:r>
              <a:rPr lang="uk-UA" sz="3200" dirty="0" smtClean="0">
                <a:solidFill>
                  <a:schemeClr val="bg2"/>
                </a:solidFill>
                <a:hlinkClick r:id="rId4"/>
              </a:rPr>
              <a:t>Охтирський район</a:t>
            </a:r>
            <a:r>
              <a:rPr lang="uk-UA" sz="3200" dirty="0" smtClean="0">
                <a:solidFill>
                  <a:schemeClr val="bg2"/>
                </a:solidFill>
              </a:rPr>
              <a:t> </a:t>
            </a:r>
            <a:r>
              <a:rPr lang="uk-UA" sz="3200" dirty="0" smtClean="0">
                <a:solidFill>
                  <a:schemeClr val="bg2"/>
                </a:solidFill>
                <a:hlinkClick r:id="rId5" tooltip="Сумська область"/>
              </a:rPr>
              <a:t>Сумської області</a:t>
            </a:r>
            <a:r>
              <a:rPr lang="uk-UA" sz="3200" dirty="0" smtClean="0">
                <a:solidFill>
                  <a:schemeClr val="bg2"/>
                </a:solidFill>
              </a:rPr>
              <a:t>) в багатодітній (17 дітей) селянській </a:t>
            </a:r>
            <a:r>
              <a:rPr lang="uk-UA" sz="3200" dirty="0" smtClean="0">
                <a:solidFill>
                  <a:schemeClr val="bg2"/>
                </a:solidFill>
                <a:hlinkClick r:id="rId6" tooltip="Сім'я"/>
              </a:rPr>
              <a:t>сім'ї</a:t>
            </a:r>
            <a:r>
              <a:rPr lang="uk-UA" sz="3200" dirty="0" smtClean="0">
                <a:solidFill>
                  <a:schemeClr val="bg2"/>
                </a:solidFill>
              </a:rPr>
              <a:t>. Закінчив початкову, потім двокласну школу в Зінькові, згодом продовжив навчання в </a:t>
            </a:r>
            <a:r>
              <a:rPr lang="uk-UA" sz="3200" dirty="0" smtClean="0">
                <a:solidFill>
                  <a:schemeClr val="bg2"/>
                </a:solidFill>
                <a:hlinkClick r:id="rId7" tooltip="Київська військово-фельдшерська школа"/>
              </a:rPr>
              <a:t>Київській військово-фельдшерській школі</a:t>
            </a:r>
            <a:r>
              <a:rPr lang="uk-UA" sz="3200" dirty="0" smtClean="0">
                <a:solidFill>
                  <a:schemeClr val="bg2"/>
                </a:solidFill>
              </a:rPr>
              <a:t>, після закінчення якої (</a:t>
            </a:r>
            <a:r>
              <a:rPr lang="uk-UA" sz="3200" dirty="0" smtClean="0">
                <a:solidFill>
                  <a:schemeClr val="bg2"/>
                </a:solidFill>
                <a:hlinkClick r:id="rId8"/>
              </a:rPr>
              <a:t>1907</a:t>
            </a:r>
            <a:r>
              <a:rPr lang="uk-UA" sz="3200" dirty="0" smtClean="0">
                <a:solidFill>
                  <a:schemeClr val="bg2"/>
                </a:solidFill>
              </a:rPr>
              <a:t>) працював фельдшером — спочатку в російській армії, а з часом — у хірургічному відділі лікарні Південно-Західних залізниць.</a:t>
            </a:r>
            <a:endParaRPr lang="uk-UA" sz="3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08_10_25-02_50_17-pi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86446" y="0"/>
            <a:ext cx="3357554" cy="500066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chemeClr val="bg1"/>
                </a:solidFill>
              </a:rPr>
              <a:t>Будинок  Остапа  Вишні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500702"/>
          </a:xfrm>
        </p:spPr>
        <p:txBody>
          <a:bodyPr>
            <a:normAutofit/>
          </a:bodyPr>
          <a:lstStyle/>
          <a:p>
            <a:r>
              <a:rPr lang="ru-RU" sz="3600" i="1" dirty="0" err="1" smtClean="0"/>
              <a:t>Після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громадянської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війни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працює</a:t>
            </a:r>
            <a:r>
              <a:rPr lang="ru-RU" sz="3600" i="1" dirty="0" smtClean="0"/>
              <a:t> в </a:t>
            </a:r>
            <a:r>
              <a:rPr lang="ru-RU" sz="3600" i="1" dirty="0" err="1" smtClean="0"/>
              <a:t>газеті</a:t>
            </a:r>
            <a:r>
              <a:rPr lang="ru-RU" sz="3600" i="1" dirty="0" smtClean="0"/>
              <a:t>, </a:t>
            </a:r>
            <a:r>
              <a:rPr lang="ru-RU" sz="3600" i="1" dirty="0" err="1" smtClean="0"/>
              <a:t>починає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публікувати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власні</a:t>
            </a:r>
            <a:r>
              <a:rPr lang="ru-RU" sz="3600" i="1" dirty="0" smtClean="0"/>
              <a:t> твори. Входив до </a:t>
            </a:r>
            <a:r>
              <a:rPr lang="ru-RU" sz="3600" i="1" dirty="0" err="1" smtClean="0"/>
              <a:t>літературних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угруповань</a:t>
            </a:r>
            <a:r>
              <a:rPr lang="ru-RU" sz="3600" i="1" dirty="0" smtClean="0"/>
              <a:t> «Плуг» </a:t>
            </a:r>
            <a:r>
              <a:rPr lang="ru-RU" sz="3600" i="1" dirty="0" err="1" smtClean="0"/>
              <a:t>і</a:t>
            </a:r>
            <a:r>
              <a:rPr lang="ru-RU" sz="3600" i="1" dirty="0" smtClean="0"/>
              <a:t> «Гарт». З 1927 р. став </a:t>
            </a:r>
            <a:r>
              <a:rPr lang="ru-RU" sz="3600" i="1" dirty="0" err="1" smtClean="0"/>
              <a:t>головним</a:t>
            </a:r>
            <a:r>
              <a:rPr lang="ru-RU" sz="3600" i="1" dirty="0" smtClean="0"/>
              <a:t> редактором журналу «</a:t>
            </a:r>
            <a:r>
              <a:rPr lang="ru-RU" sz="3600" i="1" dirty="0" err="1" smtClean="0"/>
              <a:t>Перець</a:t>
            </a:r>
            <a:r>
              <a:rPr lang="ru-RU" sz="3600" i="1" dirty="0" smtClean="0"/>
              <a:t>». У 1933 р. </a:t>
            </a:r>
            <a:r>
              <a:rPr lang="ru-RU" sz="3600" i="1" dirty="0" err="1" smtClean="0"/>
              <a:t>був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репресований</a:t>
            </a:r>
            <a:r>
              <a:rPr lang="ru-RU" sz="3600" i="1" dirty="0" smtClean="0"/>
              <a:t> (за </a:t>
            </a:r>
            <a:r>
              <a:rPr lang="ru-RU" sz="3600" i="1" dirty="0" err="1" smtClean="0"/>
              <a:t>звинуваченням</a:t>
            </a:r>
            <a:r>
              <a:rPr lang="ru-RU" sz="3600" i="1" dirty="0" smtClean="0"/>
              <a:t> у замаху на </a:t>
            </a:r>
            <a:r>
              <a:rPr lang="ru-RU" sz="3600" i="1" dirty="0" err="1" smtClean="0"/>
              <a:t>Постишева</a:t>
            </a:r>
            <a:r>
              <a:rPr lang="ru-RU" sz="3600" i="1" dirty="0" smtClean="0"/>
              <a:t>), </a:t>
            </a:r>
            <a:r>
              <a:rPr lang="ru-RU" sz="3600" i="1" dirty="0" err="1" smtClean="0"/>
              <a:t>ув'язнений</a:t>
            </a:r>
            <a:r>
              <a:rPr lang="ru-RU" sz="3600" i="1" dirty="0" smtClean="0"/>
              <a:t> </a:t>
            </a:r>
            <a:r>
              <a:rPr lang="ru-RU" sz="3600" i="1" dirty="0" err="1" smtClean="0"/>
              <a:t>на</a:t>
            </a:r>
            <a:r>
              <a:rPr lang="ru-RU" sz="3600" i="1" dirty="0" smtClean="0"/>
              <a:t> 10 </a:t>
            </a:r>
            <a:r>
              <a:rPr lang="ru-RU" sz="3600" i="1" dirty="0" err="1" smtClean="0"/>
              <a:t>років</a:t>
            </a:r>
            <a:r>
              <a:rPr lang="ru-RU" sz="3600" i="1" dirty="0" smtClean="0"/>
              <a:t> у </a:t>
            </a:r>
            <a:r>
              <a:rPr lang="ru-RU" sz="3600" i="1" dirty="0" err="1" smtClean="0"/>
              <a:t>радянських</a:t>
            </a:r>
            <a:r>
              <a:rPr lang="ru-RU" sz="3600" i="1" dirty="0" smtClean="0"/>
              <a:t> таборах. </a:t>
            </a:r>
            <a:endParaRPr lang="ru-RU" sz="36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4214810" cy="5762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bd3960-0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7422" y="928670"/>
            <a:ext cx="4429156" cy="592933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7155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Уголовник Федя Зубов и «враг народа» Остап Вишня (Павел Губенко) в </a:t>
            </a:r>
            <a:r>
              <a:rPr lang="ru-RU" sz="2800" dirty="0" err="1" smtClean="0"/>
              <a:t>Ухтпечлаге</a:t>
            </a:r>
            <a:r>
              <a:rPr lang="ru-RU" sz="2800" dirty="0" smtClean="0"/>
              <a:t>, середина 30-х</a:t>
            </a:r>
            <a:endParaRPr lang="ru-RU" sz="2800" dirty="0"/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500042"/>
            <a:ext cx="8543956" cy="621510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uk-UA" dirty="0" smtClean="0">
                <a:solidFill>
                  <a:schemeClr val="bg1"/>
                </a:solidFill>
              </a:rPr>
              <a:t>Перший твір після концтабору — «Зенітка». Другий і останній період творчості був не простим для Вишні. Щоб приховати свою справжню сатиру, він відточує образ героя-оповідача, мудрого, дотепного, занозистого часом, але сумного.</a:t>
            </a:r>
          </a:p>
          <a:p>
            <a:pPr algn="just"/>
            <a:r>
              <a:rPr lang="uk-UA" dirty="0" smtClean="0">
                <a:solidFill>
                  <a:schemeClr val="bg1"/>
                </a:solidFill>
              </a:rPr>
              <a:t>Після закінчення Другої світової війни Остап Вишня також став членом </a:t>
            </a:r>
            <a:r>
              <a:rPr lang="uk-UA" dirty="0" err="1" smtClean="0">
                <a:solidFill>
                  <a:schemeClr val="bg1"/>
                </a:solidFill>
              </a:rPr>
              <a:t>редколегіі</a:t>
            </a:r>
            <a:r>
              <a:rPr lang="uk-UA" dirty="0" smtClean="0">
                <a:solidFill>
                  <a:schemeClr val="bg1"/>
                </a:solidFill>
              </a:rPr>
              <a:t> журналу </a:t>
            </a:r>
            <a:r>
              <a:rPr lang="uk-UA" dirty="0" smtClean="0">
                <a:solidFill>
                  <a:schemeClr val="bg1"/>
                </a:solidFill>
                <a:hlinkClick r:id="rId3" tooltip="Перець (журнал)"/>
              </a:rPr>
              <a:t>«Перець»</a:t>
            </a:r>
            <a:r>
              <a:rPr lang="uk-UA" dirty="0" smtClean="0">
                <a:solidFill>
                  <a:schemeClr val="bg1"/>
                </a:solidFill>
              </a:rPr>
              <a:t> і активним його співпрацівником.</a:t>
            </a:r>
          </a:p>
          <a:p>
            <a:pPr algn="just"/>
            <a:r>
              <a:rPr lang="uk-UA" dirty="0" smtClean="0">
                <a:solidFill>
                  <a:schemeClr val="bg1"/>
                </a:solidFill>
              </a:rPr>
              <a:t>Остап Вишня здобув визнання самобутнього майстра української сатири і гумору. Започаткував новий жанр — </a:t>
            </a:r>
            <a:r>
              <a:rPr lang="uk-UA" dirty="0" smtClean="0">
                <a:solidFill>
                  <a:schemeClr val="bg1"/>
                </a:solidFill>
                <a:hlinkClick r:id="rId4" tooltip="Усмішка"/>
              </a:rPr>
              <a:t>усмішка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uk-UA" dirty="0" smtClean="0">
                <a:solidFill>
                  <a:schemeClr val="bg1"/>
                </a:solidFill>
              </a:rPr>
              <a:t>Усмішка — це різновид фейлетону та гуморески. Ввів цей термін сам Остап Вишня. Пізніше він писав: "Хоч «фейлетон» уже й завоював у нас повне право на життя, та, на мою думку, слово «усмішка» ширше від «фейлетону». Автор «Вишневих усмішок» освоює і далі розвиває традиції вітчизняної та світової сатиричної літератури й народної творчості. Передусім традиції класиків (Гоголя і Шевченка, Щедріна і Франка, Мартовича і Чехова).</a:t>
            </a:r>
          </a:p>
          <a:p>
            <a:endParaRPr lang="uk-UA" dirty="0" smtClean="0">
              <a:solidFill>
                <a:schemeClr val="bg2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4905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uk-UA" sz="3100" b="1" dirty="0" smtClean="0"/>
              <a:t>Післявоєнний  період</a:t>
            </a:r>
            <a:endParaRPr lang="uk-UA" sz="3100" dirty="0"/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2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Остап Вишня </a:t>
            </a:r>
            <a:r>
              <a:rPr lang="ru-RU" sz="2400" b="1" dirty="0" smtClean="0"/>
              <a:t>— </a:t>
            </a:r>
            <a:r>
              <a:rPr lang="uk-UA" sz="2400" b="1" dirty="0" smtClean="0"/>
              <a:t>письменник, рибалка  і  мисливець</a:t>
            </a:r>
            <a:r>
              <a:rPr lang="uk-UA" sz="2400" dirty="0" smtClean="0"/>
              <a:t> </a:t>
            </a:r>
            <a:endParaRPr lang="uk-UA" sz="2400" dirty="0"/>
          </a:p>
        </p:txBody>
      </p:sp>
      <p:pic>
        <p:nvPicPr>
          <p:cNvPr id="18" name="Содержимое 17" descr="957768295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2844" y="785794"/>
            <a:ext cx="1643074" cy="2119565"/>
          </a:xfrm>
        </p:spPr>
      </p:pic>
      <p:sp>
        <p:nvSpPr>
          <p:cNvPr id="17" name="Содержимое 16"/>
          <p:cNvSpPr>
            <a:spLocks noGrp="1"/>
          </p:cNvSpPr>
          <p:nvPr>
            <p:ph sz="half" idx="2"/>
          </p:nvPr>
        </p:nvSpPr>
        <p:spPr>
          <a:xfrm>
            <a:off x="1857356" y="642918"/>
            <a:ext cx="7143800" cy="6215082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sz="2400" dirty="0" smtClean="0"/>
              <a:t>Любов</a:t>
            </a:r>
            <a:r>
              <a:rPr lang="uk-UA" sz="2400" b="1" dirty="0" smtClean="0"/>
              <a:t> Остапа Вишні</a:t>
            </a:r>
            <a:r>
              <a:rPr lang="uk-UA" sz="2400" dirty="0" smtClean="0"/>
              <a:t> до всього живого, до світу природи є незаперечною ознакою його натури. Тож рибалити і полювати він ходив скоріше для того, щоб назбирати побільше смішних історій, щоб побути в колі друзів. Ну як не усміхнутись, прочитавши слова з його відомого твору, що належить до циклу «</a:t>
            </a:r>
            <a:r>
              <a:rPr lang="uk-UA" sz="2400" b="1" dirty="0" smtClean="0"/>
              <a:t>Мисливських усмішок</a:t>
            </a:r>
            <a:r>
              <a:rPr lang="uk-UA" sz="2400" dirty="0" smtClean="0"/>
              <a:t>»: </a:t>
            </a:r>
          </a:p>
          <a:p>
            <a:pPr algn="just"/>
            <a:r>
              <a:rPr lang="uk-UA" sz="2400" dirty="0" smtClean="0"/>
              <a:t>«Дика качка любить убиватись тихими-тихими вечорами... Здається, що качки самі шукають на «</a:t>
            </a:r>
            <a:r>
              <a:rPr lang="uk-UA" sz="2400" dirty="0" err="1" smtClean="0"/>
              <a:t>зорці</a:t>
            </a:r>
            <a:r>
              <a:rPr lang="uk-UA" sz="2400" dirty="0" smtClean="0"/>
              <a:t>» вранці і вечері пострілу досвідченого мисливця. Але, як правило, він запізнюється і прибуває до озера тоді, коли «качки «</a:t>
            </a:r>
            <a:r>
              <a:rPr lang="uk-UA" sz="2400" dirty="0" err="1" smtClean="0"/>
              <a:t>повиключали</a:t>
            </a:r>
            <a:r>
              <a:rPr lang="uk-UA" sz="2400" dirty="0" smtClean="0"/>
              <a:t> мотори», почистили зуби, зробили на ніч фізкультурну зарядку з холодним обтиранням і, поклавши на водяні лілеї голови, полягали </a:t>
            </a:r>
            <a:r>
              <a:rPr lang="uk-UA" sz="2400" dirty="0" err="1" smtClean="0"/>
              <a:t>спать</a:t>
            </a:r>
            <a:r>
              <a:rPr lang="uk-UA" sz="2400" dirty="0" smtClean="0"/>
              <a:t>...»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a1e8afd-0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785794"/>
            <a:ext cx="8501122" cy="592935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Остап Вишня и Максим Рильський на охоті.</a:t>
            </a:r>
            <a:endParaRPr lang="uk-UA" sz="3200" dirty="0"/>
          </a:p>
        </p:txBody>
      </p:sp>
    </p:spTree>
  </p:cSld>
  <p:clrMapOvr>
    <a:masterClrMapping/>
  </p:clrMapOvr>
  <p:transition>
    <p:dissolv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336</TotalTime>
  <Words>288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Остап Вишня</vt:lpstr>
      <vt:lpstr>Слайд 2</vt:lpstr>
      <vt:lpstr>Справжнє ім'я — Павло Михайлович Губенко. Народився на хуторі Чечва біля містечка Грунь Зіньківського повіту на Полтавщині (нині Охтирський район Сумської області) в багатодітній (17 дітей) селянській сім'ї. Закінчив початкову, потім двокласну школу в Зінькові, згодом продовжив навчання в Київській військово-фельдшерській школі, після закінчення якої (1907) працював фельдшером — спочатку в російській армії, а з часом — у хірургічному відділі лікарні Південно-Західних залізниць.</vt:lpstr>
      <vt:lpstr>Будинок  Остапа  Вишні</vt:lpstr>
      <vt:lpstr>Слайд 5</vt:lpstr>
      <vt:lpstr>Уголовник Федя Зубов и «враг народа» Остап Вишня (Павел Губенко) в Ухтпечлаге, середина 30-х</vt:lpstr>
      <vt:lpstr> Післявоєнний  період</vt:lpstr>
      <vt:lpstr>Остап Вишня — письменник, рибалка  і  мисливець </vt:lpstr>
      <vt:lpstr>Остап Вишня и Максим Рильський на охоті.</vt:lpstr>
      <vt:lpstr>Помер  28  вересня 1956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Маша</dc:creator>
  <cp:lastModifiedBy>Admin</cp:lastModifiedBy>
  <cp:revision>36</cp:revision>
  <dcterms:created xsi:type="dcterms:W3CDTF">2006-12-31T22:28:35Z</dcterms:created>
  <dcterms:modified xsi:type="dcterms:W3CDTF">2011-11-08T15:29:55Z</dcterms:modified>
</cp:coreProperties>
</file>